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A22F-2460-4352-BC1E-4FE30B084424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8121B-7602-4458-A98E-33B910F9E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10863" y="3105542"/>
            <a:ext cx="58256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Курс «Я – Творец!»</a:t>
            </a:r>
          </a:p>
          <a:p>
            <a:pPr algn="ctr"/>
            <a:endParaRPr lang="ru-RU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Занятие 1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1" name="Рисунок 10" descr="P309017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3948E"/>
              </a:clrFrom>
              <a:clrTo>
                <a:srgbClr val="93948E">
                  <a:alpha val="0"/>
                </a:srgbClr>
              </a:clrTo>
            </a:clrChange>
            <a:lum contrast="30000"/>
          </a:blip>
          <a:srcRect l="28738" t="19551" r="5113"/>
          <a:stretch>
            <a:fillRect/>
          </a:stretch>
        </p:blipFill>
        <p:spPr>
          <a:xfrm>
            <a:off x="181423" y="1052736"/>
            <a:ext cx="5040560" cy="4597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промоалекс.jpg"/>
          <p:cNvPicPr>
            <a:picLocks noChangeAspect="1"/>
          </p:cNvPicPr>
          <p:nvPr/>
        </p:nvPicPr>
        <p:blipFill>
          <a:blip r:embed="rId3" cstate="print"/>
          <a:srcRect l="24800" t="35046" r="27551"/>
          <a:stretch>
            <a:fillRect/>
          </a:stretch>
        </p:blipFill>
        <p:spPr>
          <a:xfrm>
            <a:off x="3997847" y="1052736"/>
            <a:ext cx="4356992" cy="12510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49817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Упражнения на дом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676456" cy="432048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Начните </a:t>
            </a:r>
            <a:r>
              <a:rPr lang="ru-RU" sz="2800" b="1" dirty="0">
                <a:solidFill>
                  <a:srgbClr val="7030A0"/>
                </a:solidFill>
              </a:rPr>
              <a:t>учиться выражать свои просьбы.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endParaRPr lang="ru-RU" sz="2800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dirty="0">
                <a:solidFill>
                  <a:srgbClr val="7030A0"/>
                </a:solidFill>
              </a:rPr>
              <a:t>2. Выберите комнату, где вы сможете побыть в одиночестве и никто вас не побеспокоит. Сядьте прямо — так, чтобы вам было удобно, но не </a:t>
            </a:r>
            <a:r>
              <a:rPr lang="ru-RU" sz="2800" b="1" dirty="0" err="1">
                <a:solidFill>
                  <a:srgbClr val="7030A0"/>
                </a:solidFill>
              </a:rPr>
              <a:t>развалясь</a:t>
            </a:r>
            <a:r>
              <a:rPr lang="ru-RU" sz="2800" b="1" dirty="0">
                <a:solidFill>
                  <a:srgbClr val="7030A0"/>
                </a:solidFill>
              </a:rPr>
              <a:t>. </a:t>
            </a:r>
            <a:r>
              <a:rPr lang="ru-RU" sz="2800" b="1" dirty="0" smtClean="0">
                <a:solidFill>
                  <a:srgbClr val="7030A0"/>
                </a:solidFill>
              </a:rPr>
              <a:t>Оставайтесь </a:t>
            </a:r>
            <a:r>
              <a:rPr lang="ru-RU" sz="2800" b="1" dirty="0">
                <a:solidFill>
                  <a:srgbClr val="7030A0"/>
                </a:solidFill>
              </a:rPr>
              <a:t>в полной неподвижности от пятнадцати минут до получаса.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ОБРЕТАЙТЕ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701008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7030A0"/>
                </a:solidFill>
              </a:rPr>
              <a:t>Сознание силы</a:t>
            </a:r>
          </a:p>
          <a:p>
            <a:r>
              <a:rPr lang="ru-RU" sz="4400" i="1" dirty="0" smtClean="0">
                <a:solidFill>
                  <a:srgbClr val="7030A0"/>
                </a:solidFill>
              </a:rPr>
              <a:t>Сознание здоровья </a:t>
            </a:r>
          </a:p>
          <a:p>
            <a:r>
              <a:rPr lang="ru-RU" sz="4400" i="1" dirty="0" smtClean="0">
                <a:solidFill>
                  <a:srgbClr val="7030A0"/>
                </a:solidFill>
              </a:rPr>
              <a:t>Сознание счастья </a:t>
            </a:r>
          </a:p>
          <a:p>
            <a:r>
              <a:rPr lang="ru-RU" sz="4400" i="1" dirty="0" smtClean="0">
                <a:solidFill>
                  <a:srgbClr val="7030A0"/>
                </a:solidFill>
              </a:rPr>
              <a:t>Сознание богатства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ЗАКОН  ПРИТЯЖЕНИЯ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37010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Подобное притягивает подобное</a:t>
            </a:r>
          </a:p>
          <a:p>
            <a:pPr algn="ctr">
              <a:buNone/>
            </a:pPr>
            <a:endParaRPr lang="ru-RU" sz="4400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4400" i="1" dirty="0" smtClean="0">
                <a:solidFill>
                  <a:srgbClr val="7030A0"/>
                </a:solidFill>
              </a:rPr>
              <a:t>или</a:t>
            </a:r>
          </a:p>
          <a:p>
            <a:pPr algn="ctr">
              <a:buNone/>
            </a:pPr>
            <a:endParaRPr lang="ru-RU" sz="44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7030A0"/>
                </a:solidFill>
              </a:rPr>
              <a:t>Что внутри, то и снаружи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80116268.M819412P12456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952" y="332656"/>
            <a:ext cx="8722096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Любое обладание </a:t>
            </a:r>
            <a:r>
              <a:rPr lang="ru-RU" sz="6000" b="1" dirty="0" smtClean="0">
                <a:solidFill>
                  <a:srgbClr val="FF0000"/>
                </a:solidFill>
              </a:rPr>
              <a:t>основано </a:t>
            </a:r>
            <a:r>
              <a:rPr lang="ru-RU" sz="6000" b="1" dirty="0">
                <a:solidFill>
                  <a:srgbClr val="FF0000"/>
                </a:solidFill>
              </a:rPr>
              <a:t>на сознании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3701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Любое приобретение – </a:t>
            </a:r>
            <a:br>
              <a:rPr lang="ru-RU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результат </a:t>
            </a:r>
            <a:r>
              <a:rPr lang="ru-RU" sz="4000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накопительного сознания.</a:t>
            </a:r>
          </a:p>
          <a:p>
            <a:pPr algn="ctr"/>
            <a:endParaRPr lang="ru-RU" sz="4000" i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Любая утрата - результат </a:t>
            </a:r>
            <a:r>
              <a:rPr lang="ru-RU" sz="4000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расточительного сознания.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Сознание Бога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3701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Ваше</a:t>
            </a:r>
            <a:r>
              <a:rPr lang="ru-RU" sz="4000" i="1" dirty="0" smtClean="0">
                <a:solidFill>
                  <a:srgbClr val="7030A0"/>
                </a:solidFill>
              </a:rPr>
              <a:t> </a:t>
            </a:r>
            <a:r>
              <a:rPr lang="ru-RU" sz="4000" dirty="0">
                <a:solidFill>
                  <a:srgbClr val="7030A0"/>
                </a:solidFill>
              </a:rPr>
              <a:t>сознание тождественно Вселенскому Сознанию — Сознанию </a:t>
            </a:r>
            <a:r>
              <a:rPr lang="ru-RU" sz="4000" dirty="0" smtClean="0">
                <a:solidFill>
                  <a:srgbClr val="7030A0"/>
                </a:solidFill>
              </a:rPr>
              <a:t>Бога</a:t>
            </a:r>
          </a:p>
          <a:p>
            <a:pPr algn="ctr"/>
            <a:endParaRPr lang="ru-RU" sz="4000" dirty="0" smtClean="0">
              <a:solidFill>
                <a:srgbClr val="7030A0"/>
              </a:solidFill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Каждый из нас – частица Бога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49817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Внутренний мир — причина, внешний — </a:t>
            </a:r>
            <a:r>
              <a:rPr lang="ru-RU" sz="4800" b="1" dirty="0" smtClean="0">
                <a:solidFill>
                  <a:srgbClr val="FF0000"/>
                </a:solidFill>
              </a:rPr>
              <a:t>следствие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23042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Чтобы </a:t>
            </a:r>
            <a:r>
              <a:rPr lang="ru-RU" sz="4000" dirty="0">
                <a:solidFill>
                  <a:srgbClr val="7030A0"/>
                </a:solidFill>
              </a:rPr>
              <a:t>изменить следствие, </a:t>
            </a: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нужно </a:t>
            </a:r>
            <a:r>
              <a:rPr lang="ru-RU" sz="4000" dirty="0">
                <a:solidFill>
                  <a:srgbClr val="7030A0"/>
                </a:solidFill>
              </a:rPr>
              <a:t>изменить </a:t>
            </a:r>
            <a:r>
              <a:rPr lang="ru-RU" sz="4000" dirty="0" smtClean="0">
                <a:solidFill>
                  <a:srgbClr val="7030A0"/>
                </a:solidFill>
              </a:rPr>
              <a:t>причину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49817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Вселенский Рог </a:t>
            </a:r>
            <a:r>
              <a:rPr lang="ru-RU" sz="4800" b="1" dirty="0">
                <a:solidFill>
                  <a:srgbClr val="FF0000"/>
                </a:solidFill>
              </a:rPr>
              <a:t>И</a:t>
            </a:r>
            <a:r>
              <a:rPr lang="ru-RU" sz="4800" b="1" dirty="0" smtClean="0">
                <a:solidFill>
                  <a:srgbClr val="FF0000"/>
                </a:solidFill>
              </a:rPr>
              <a:t>зобилия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Рог изобил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852936"/>
            <a:ext cx="6086475" cy="3810000"/>
          </a:xfrm>
          <a:prstGeom prst="rect">
            <a:avLst/>
          </a:prstGeom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699792" y="2132856"/>
            <a:ext cx="4896544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Внутренний мир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4752020" y="944724"/>
            <a:ext cx="720080" cy="4536504"/>
          </a:xfrm>
          <a:prstGeom prst="leftBrace">
            <a:avLst>
              <a:gd name="adj1" fmla="val 56213"/>
              <a:gd name="adj2" fmla="val 49670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5157192"/>
            <a:ext cx="2664296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Внешний 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мир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069468" y="3699284"/>
            <a:ext cx="432048" cy="1187624"/>
          </a:xfrm>
          <a:prstGeom prst="leftBrace">
            <a:avLst>
              <a:gd name="adj1" fmla="val 56213"/>
              <a:gd name="adj2" fmla="val 49670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475656" y="4365104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49817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Контрольные вопросы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676456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7030A0"/>
                </a:solidFill>
              </a:rPr>
              <a:t>1.</a:t>
            </a:r>
            <a:r>
              <a:rPr lang="ru-RU" sz="2400" dirty="0">
                <a:solidFill>
                  <a:srgbClr val="7030A0"/>
                </a:solidFill>
              </a:rPr>
              <a:t>	</a:t>
            </a:r>
            <a:r>
              <a:rPr lang="ru-RU" sz="2400" b="1" dirty="0">
                <a:solidFill>
                  <a:srgbClr val="7030A0"/>
                </a:solidFill>
              </a:rPr>
              <a:t>Чем является внешний мир по отношению к внутреннему?</a:t>
            </a:r>
            <a:endParaRPr lang="ru-RU" sz="2400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2. От </a:t>
            </a:r>
            <a:r>
              <a:rPr lang="ru-RU" sz="2400" b="1" dirty="0">
                <a:solidFill>
                  <a:srgbClr val="7030A0"/>
                </a:solidFill>
              </a:rPr>
              <a:t>чего зависит любое обладание чем-либо?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3.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Как </a:t>
            </a:r>
            <a:r>
              <a:rPr lang="ru-RU" sz="2400" b="1" dirty="0">
                <a:solidFill>
                  <a:srgbClr val="7030A0"/>
                </a:solidFill>
              </a:rPr>
              <a:t>человек может воздействовать на Вселенский Разум?</a:t>
            </a:r>
            <a:endParaRPr lang="ru-RU" sz="24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4</a:t>
            </a:r>
            <a:r>
              <a:rPr lang="ru-RU" sz="2400" b="1" dirty="0">
                <a:solidFill>
                  <a:srgbClr val="7030A0"/>
                </a:solidFill>
              </a:rPr>
              <a:t>.</a:t>
            </a:r>
            <a:r>
              <a:rPr lang="ru-RU" sz="2400" dirty="0">
                <a:solidFill>
                  <a:srgbClr val="7030A0"/>
                </a:solidFill>
              </a:rPr>
              <a:t>	</a:t>
            </a:r>
            <a:r>
              <a:rPr lang="ru-RU" sz="2400" b="1" dirty="0">
                <a:solidFill>
                  <a:srgbClr val="7030A0"/>
                </a:solidFill>
              </a:rPr>
              <a:t>Что является первопричиной каждой ситуации, каждого события?</a:t>
            </a:r>
            <a:endParaRPr lang="ru-RU" sz="24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5</a:t>
            </a:r>
            <a:r>
              <a:rPr lang="ru-RU" sz="2400" b="1" dirty="0">
                <a:solidFill>
                  <a:srgbClr val="7030A0"/>
                </a:solidFill>
              </a:rPr>
              <a:t>.</a:t>
            </a:r>
            <a:r>
              <a:rPr lang="ru-RU" sz="2400" dirty="0">
                <a:solidFill>
                  <a:srgbClr val="7030A0"/>
                </a:solidFill>
              </a:rPr>
              <a:t>	</a:t>
            </a:r>
            <a:r>
              <a:rPr lang="ru-RU" sz="2400" b="1" dirty="0">
                <a:solidFill>
                  <a:srgbClr val="7030A0"/>
                </a:solidFill>
              </a:rPr>
              <a:t>Как создавать гармоничные и приятные состояния?</a:t>
            </a:r>
            <a:endParaRPr lang="ru-RU" sz="24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6</a:t>
            </a:r>
            <a:r>
              <a:rPr lang="ru-RU" sz="2400" b="1" dirty="0">
                <a:solidFill>
                  <a:srgbClr val="7030A0"/>
                </a:solidFill>
              </a:rPr>
              <a:t>.</a:t>
            </a:r>
            <a:r>
              <a:rPr lang="ru-RU" sz="2400" dirty="0">
                <a:solidFill>
                  <a:srgbClr val="7030A0"/>
                </a:solidFill>
              </a:rPr>
              <a:t>	</a:t>
            </a:r>
            <a:r>
              <a:rPr lang="ru-RU" sz="2400" b="1" dirty="0">
                <a:solidFill>
                  <a:srgbClr val="7030A0"/>
                </a:solidFill>
              </a:rPr>
              <a:t>В чем причина всякого разлада, дисгармонии, нужды и ограничения?</a:t>
            </a:r>
            <a:endParaRPr lang="ru-RU" sz="24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7</a:t>
            </a:r>
            <a:r>
              <a:rPr lang="ru-RU" sz="2400" b="1" dirty="0">
                <a:solidFill>
                  <a:srgbClr val="7030A0"/>
                </a:solidFill>
              </a:rPr>
              <a:t>. Где источник всех сил</a:t>
            </a:r>
            <a:r>
              <a:rPr lang="ru-RU" sz="2400" b="1" dirty="0" smtClean="0">
                <a:solidFill>
                  <a:srgbClr val="7030A0"/>
                </a:solidFill>
              </a:rPr>
              <a:t>?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125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ОБРЕТАЙТЕ</vt:lpstr>
      <vt:lpstr>ЗАКОН  ПРИТЯЖЕНИЯ</vt:lpstr>
      <vt:lpstr>Слайд 4</vt:lpstr>
      <vt:lpstr>Любое обладание основано на сознании</vt:lpstr>
      <vt:lpstr>Сознание Бога</vt:lpstr>
      <vt:lpstr>Внутренний мир — причина, внешний — следствие</vt:lpstr>
      <vt:lpstr>Вселенский Рог Изобилия</vt:lpstr>
      <vt:lpstr>Контрольные вопросы </vt:lpstr>
      <vt:lpstr>Упражнения на дом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«Я – Творец!»</dc:title>
  <dc:creator>Alex</dc:creator>
  <cp:lastModifiedBy>Alex</cp:lastModifiedBy>
  <cp:revision>13</cp:revision>
  <dcterms:created xsi:type="dcterms:W3CDTF">2014-06-23T08:20:12Z</dcterms:created>
  <dcterms:modified xsi:type="dcterms:W3CDTF">2014-06-25T08:03:48Z</dcterms:modified>
</cp:coreProperties>
</file>